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5"/>
  </p:notesMasterIdLst>
  <p:handoutMasterIdLst>
    <p:handoutMasterId r:id="rId46"/>
  </p:handoutMasterIdLst>
  <p:sldIdLst>
    <p:sldId id="1777" r:id="rId2"/>
    <p:sldId id="1908" r:id="rId3"/>
    <p:sldId id="1909" r:id="rId4"/>
    <p:sldId id="1898" r:id="rId5"/>
    <p:sldId id="1890" r:id="rId6"/>
    <p:sldId id="1899" r:id="rId7"/>
    <p:sldId id="1900" r:id="rId8"/>
    <p:sldId id="1901" r:id="rId9"/>
    <p:sldId id="1910" r:id="rId10"/>
    <p:sldId id="1911" r:id="rId11"/>
    <p:sldId id="1902" r:id="rId12"/>
    <p:sldId id="1903" r:id="rId13"/>
    <p:sldId id="1912" r:id="rId14"/>
    <p:sldId id="1914" r:id="rId15"/>
    <p:sldId id="1913" r:id="rId16"/>
    <p:sldId id="1915" r:id="rId17"/>
    <p:sldId id="1917" r:id="rId18"/>
    <p:sldId id="1916" r:id="rId19"/>
    <p:sldId id="1906" r:id="rId20"/>
    <p:sldId id="1918" r:id="rId21"/>
    <p:sldId id="1919" r:id="rId22"/>
    <p:sldId id="1920" r:id="rId23"/>
    <p:sldId id="1921" r:id="rId24"/>
    <p:sldId id="1922" r:id="rId25"/>
    <p:sldId id="1923" r:id="rId26"/>
    <p:sldId id="1924" r:id="rId27"/>
    <p:sldId id="1925" r:id="rId28"/>
    <p:sldId id="1926" r:id="rId29"/>
    <p:sldId id="1927" r:id="rId30"/>
    <p:sldId id="1928" r:id="rId31"/>
    <p:sldId id="1929" r:id="rId32"/>
    <p:sldId id="1930" r:id="rId33"/>
    <p:sldId id="1931" r:id="rId34"/>
    <p:sldId id="1932" r:id="rId35"/>
    <p:sldId id="1933" r:id="rId36"/>
    <p:sldId id="1934" r:id="rId37"/>
    <p:sldId id="1907" r:id="rId38"/>
    <p:sldId id="1936" r:id="rId39"/>
    <p:sldId id="1937" r:id="rId40"/>
    <p:sldId id="1938" r:id="rId41"/>
    <p:sldId id="1935" r:id="rId42"/>
    <p:sldId id="1939" r:id="rId43"/>
    <p:sldId id="1940"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49" autoAdjust="0"/>
    <p:restoredTop sz="88299" autoAdjust="0"/>
  </p:normalViewPr>
  <p:slideViewPr>
    <p:cSldViewPr>
      <p:cViewPr varScale="1">
        <p:scale>
          <a:sx n="112" d="100"/>
          <a:sy n="112" d="100"/>
        </p:scale>
        <p:origin x="2688"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697327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704935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493316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(mapping a sequence of inputs to a sequence of outputs) in an RNN is nearly identical to what we’ve already seen with feedforward networks. To compute an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an input </a:t>
            </a:r>
            <a:r>
              <a:rPr lang="en-US" sz="1200" i="1" kern="1200" dirty="0" err="1">
                <a:solidFill>
                  <a:schemeClr val="tx1"/>
                </a:solidFill>
                <a:effectLst/>
                <a:latin typeface="+mn-lt"/>
                <a:ea typeface="+mn-ea"/>
                <a:cs typeface="+mn-cs"/>
              </a:rPr>
              <a:t>xt</a:t>
            </a:r>
            <a:r>
              <a:rPr lang="en-US" sz="1200" kern="1200" dirty="0">
                <a:solidFill>
                  <a:schemeClr val="tx1"/>
                </a:solidFill>
                <a:effectLst/>
                <a:latin typeface="+mn-lt"/>
                <a:ea typeface="+mn-ea"/>
                <a:cs typeface="+mn-cs"/>
              </a:rPr>
              <a:t>, we need the activation value for the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To calculate this, we multiply the input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and the hidden layer from the previous time step </a:t>
            </a:r>
            <a:r>
              <a:rPr lang="en-US" sz="1200" i="1" kern="1200" dirty="0">
                <a:solidFill>
                  <a:schemeClr val="tx1"/>
                </a:solidFill>
                <a:effectLst/>
                <a:latin typeface="+mn-lt"/>
                <a:ea typeface="+mn-ea"/>
                <a:cs typeface="+mn-cs"/>
              </a:rPr>
              <a:t>ht</a:t>
            </a:r>
            <a:r>
              <a:rPr lang="en-US" sz="1200" kern="1200" dirty="0">
                <a:solidFill>
                  <a:schemeClr val="tx1"/>
                </a:solidFill>
                <a:effectLst/>
                <a:latin typeface="+mn-lt"/>
                <a:ea typeface="+mn-ea"/>
                <a:cs typeface="+mn-cs"/>
              </a:rPr>
              <a:t>−1 with the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We add these values together and pass them through a suitable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arrive at the activation value for the current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Once we have the values for the hidden layer, we proceed with the usual computation to generate the output vector.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620421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in a simple recurrent network. The matrices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across time, while new values for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are calculated with each time step.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815398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recurrent neural network shown unrolled in time. Network layers are copied for each time step, while the weights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in common across all time steps.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30492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backpropagation of errors in a simple RNN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vectors represent the targets for each element of the sequence from the training data. The red arrows illustrate the flow of </a:t>
            </a:r>
            <a:r>
              <a:rPr lang="en-US" sz="1200" kern="1200" dirty="0" err="1">
                <a:solidFill>
                  <a:schemeClr val="tx1"/>
                </a:solidFill>
                <a:effectLst/>
                <a:latin typeface="+mn-lt"/>
                <a:ea typeface="+mn-ea"/>
                <a:cs typeface="+mn-cs"/>
              </a:rPr>
              <a:t>backpropagated</a:t>
            </a:r>
            <a:r>
              <a:rPr lang="en-US" sz="1200" kern="1200" dirty="0">
                <a:solidFill>
                  <a:schemeClr val="tx1"/>
                </a:solidFill>
                <a:effectLst/>
                <a:latin typeface="+mn-lt"/>
                <a:ea typeface="+mn-ea"/>
                <a:cs typeface="+mn-cs"/>
              </a:rPr>
              <a:t> errors required to calculate the gradients for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at time 2. The two incoming arrows converging on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signal that these errors need to be summed.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Taken together, all of these considerations lead to a two-pass algorithm for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the weights in RNNs. In the first pass, we perform forward inference, computing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and accumulating the loss at each step in time, saving the value of the hidden layer at each step for use at the next time step. In the second phase, we process the sequence in reverse, computing the required error terms gradients as we go, </a:t>
            </a:r>
            <a:r>
              <a:rPr lang="en-US" sz="1200" kern="1200" dirty="0" err="1">
                <a:solidFill>
                  <a:schemeClr val="tx1"/>
                </a:solidFill>
                <a:effectLst/>
                <a:latin typeface="+mn-lt"/>
                <a:ea typeface="+mn-ea"/>
                <a:cs typeface="+mn-cs"/>
              </a:rPr>
              <a:t>comput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and saving the error term for use in the hidden layer for each step backward in time. This general approach is commonly referred to as </a:t>
            </a:r>
            <a:r>
              <a:rPr lang="en-US" sz="1200" b="0" kern="1200" dirty="0">
                <a:solidFill>
                  <a:schemeClr val="tx1"/>
                </a:solidFill>
                <a:effectLst/>
                <a:latin typeface="+mn-lt"/>
                <a:ea typeface="+mn-ea"/>
                <a:cs typeface="+mn-cs"/>
              </a:rPr>
              <a:t>Backpropagation Through Time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3176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Park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37072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32953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781198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96247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14050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545326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823630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674421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899043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0" kern="1200" dirty="0">
                <a:solidFill>
                  <a:schemeClr val="tx1"/>
                </a:solidFill>
                <a:effectLst/>
                <a:latin typeface="+mn-lt"/>
                <a:ea typeface="+mn-ea"/>
                <a:cs typeface="+mn-cs"/>
              </a:rPr>
              <a:t>one-hot vector </a:t>
            </a:r>
            <a:r>
              <a:rPr lang="en-US" sz="1200" kern="1200" dirty="0">
                <a:solidFill>
                  <a:schemeClr val="tx1"/>
                </a:solidFill>
                <a:effectLst/>
                <a:latin typeface="+mn-lt"/>
                <a:ea typeface="+mn-ea"/>
                <a:cs typeface="+mn-cs"/>
              </a:rPr>
              <a:t>is a vector that has one element equal to 1—in the dimension corresponding to that word’s index in the vocabulary— while all the other elements are set to zero. </a:t>
            </a:r>
            <a:endParaRPr lang="en-US" dirty="0"/>
          </a:p>
          <a:p>
            <a:r>
              <a:rPr lang="en-US" sz="1200" kern="1200" dirty="0">
                <a:solidFill>
                  <a:schemeClr val="tx1"/>
                </a:solidFill>
                <a:effectLst/>
                <a:latin typeface="+mn-lt"/>
                <a:ea typeface="+mn-ea"/>
                <a:cs typeface="+mn-cs"/>
              </a:rPr>
              <a:t>Thus in a one-hot representation for the word “toothpaste”, supposing it happens to have index 5 in the vocabulary,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5 is one and and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 0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5, as shown here: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we don’t want to learn separate weight matrices for mapping each of the 3 previous words to the projection layer, we want one single embedding dictionary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that’s shared among these three. That’s because over time, many different words will appear as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or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and we’d like to just represent each word with one vector, whichever context position it appears in. The embedding weight matrix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thus has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093528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6310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39090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7010609-CE3D-49BD-8198-CAE1E97FEE0C}" type="slidenum">
              <a:rPr lang="en-US" smtClean="0"/>
              <a:pPr>
                <a:defRPr/>
              </a:pPr>
              <a:t>‹#›</a:t>
            </a:fld>
            <a:endParaRPr lang="en-US"/>
          </a:p>
        </p:txBody>
      </p:sp>
    </p:spTree>
    <p:extLst>
      <p:ext uri="{BB962C8B-B14F-4D97-AF65-F5344CB8AC3E}">
        <p14:creationId xmlns:p14="http://schemas.microsoft.com/office/powerpoint/2010/main" val="86794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hyperlink" Target="https://allennlp.org/elmo" TargetMode="External"/><Relationship Id="rId7"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 </a:t>
            </a:r>
            <a:br>
              <a:rPr lang="en-US" dirty="0"/>
            </a:br>
            <a:r>
              <a:rPr lang="en-US" dirty="0"/>
              <a:t>part 3</a:t>
            </a:r>
          </a:p>
        </p:txBody>
      </p:sp>
      <p:sp>
        <p:nvSpPr>
          <p:cNvPr id="5" name="Subtitle 4"/>
          <p:cNvSpPr>
            <a:spLocks noGrp="1"/>
          </p:cNvSpPr>
          <p:nvPr>
            <p:ph type="subTitle" idx="1"/>
          </p:nvPr>
        </p:nvSpPr>
        <p:spPr/>
        <p:txBody>
          <a:bodyPr/>
          <a:lstStyle/>
          <a:p>
            <a:r>
              <a:rPr lang="en-US" dirty="0" err="1"/>
              <a:t>Jurafsky</a:t>
            </a:r>
            <a:r>
              <a:rPr lang="en-US" dirty="0"/>
              <a:t> and Martin Chapters 7 and 9 </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with </a:t>
            </a:r>
            <a:r>
              <a:rPr lang="en-US" dirty="0" err="1"/>
              <a:t>embeddings</a:t>
            </a:r>
            <a:r>
              <a:rPr lang="en-US" dirty="0"/>
              <a:t> as input</a:t>
            </a:r>
          </a:p>
        </p:txBody>
      </p:sp>
      <p:pic>
        <p:nvPicPr>
          <p:cNvPr id="4" name="Content Placeholder 3"/>
          <p:cNvPicPr>
            <a:picLocks noGrp="1" noChangeAspect="1"/>
          </p:cNvPicPr>
          <p:nvPr>
            <p:ph idx="1"/>
          </p:nvPr>
        </p:nvPicPr>
        <p:blipFill>
          <a:blip r:embed="rId3"/>
          <a:stretch>
            <a:fillRect/>
          </a:stretch>
        </p:blipFill>
        <p:spPr>
          <a:xfrm>
            <a:off x="685800" y="1981200"/>
            <a:ext cx="7574789" cy="4038599"/>
          </a:xfrm>
          <a:prstGeom prst="rect">
            <a:avLst/>
          </a:prstGeom>
        </p:spPr>
      </p:pic>
      <p:sp>
        <p:nvSpPr>
          <p:cNvPr id="5" name="TextBox 4"/>
          <p:cNvSpPr txBox="1"/>
          <p:nvPr/>
        </p:nvSpPr>
        <p:spPr>
          <a:xfrm>
            <a:off x="7848600" y="3048000"/>
            <a:ext cx="6096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spTree>
    <p:extLst>
      <p:ext uri="{BB962C8B-B14F-4D97-AF65-F5344CB8AC3E}">
        <p14:creationId xmlns:p14="http://schemas.microsoft.com/office/powerpoint/2010/main" val="381727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a:t>In NIPS 2003, </a:t>
            </a:r>
            <a:r>
              <a:rPr lang="en-US" sz="2400" dirty="0" err="1"/>
              <a:t>Yoshua</a:t>
            </a:r>
            <a:r>
              <a:rPr lang="en-US" sz="2400" dirty="0"/>
              <a:t> </a:t>
            </a:r>
            <a:r>
              <a:rPr lang="en-US" sz="2400" dirty="0" err="1"/>
              <a:t>Begio</a:t>
            </a:r>
            <a:r>
              <a:rPr lang="en-US" sz="2400" dirty="0"/>
              <a:t> and his colleagues introduced a neural probabilistic language model</a:t>
            </a:r>
          </a:p>
          <a:p>
            <a:pPr marL="457200" indent="-457200">
              <a:buFont typeface="+mj-lt"/>
              <a:buAutoNum type="arabicPeriod"/>
            </a:pPr>
            <a:r>
              <a:rPr lang="en-US" sz="2400" dirty="0"/>
              <a:t>They used a vector space model where the words are vectors with real values </a:t>
            </a:r>
            <a:r>
              <a:rPr lang="en-US" sz="2400" dirty="0" err="1"/>
              <a:t>ℝ</a:t>
            </a:r>
            <a:r>
              <a:rPr lang="en-US" sz="2400" baseline="30000" dirty="0" err="1"/>
              <a:t>m</a:t>
            </a:r>
            <a:r>
              <a:rPr lang="en-US" sz="2400" dirty="0"/>
              <a:t>.  m=30, 60, 100.  This gave a way to compute word similarity. </a:t>
            </a:r>
          </a:p>
          <a:p>
            <a:pPr marL="457200" indent="-457200">
              <a:buFont typeface="+mj-lt"/>
              <a:buAutoNum type="arabicPeriod"/>
            </a:pPr>
            <a:r>
              <a:rPr lang="en-US" sz="2400" dirty="0"/>
              <a:t>They defined a function that returns a joint probability of words in a sequence based on a sequence of these vectors. </a:t>
            </a:r>
          </a:p>
          <a:p>
            <a:pPr marL="457200" indent="-457200">
              <a:buFont typeface="+mj-lt"/>
              <a:buAutoNum type="arabicPeriod"/>
            </a:pPr>
            <a:r>
              <a:rPr lang="en-US" sz="2400" dirty="0"/>
              <a:t>Their model simultaneously learned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Tree>
    <p:extLst>
      <p:ext uri="{BB962C8B-B14F-4D97-AF65-F5344CB8AC3E}">
        <p14:creationId xmlns:p14="http://schemas.microsoft.com/office/powerpoint/2010/main" val="22301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4636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 that learns </a:t>
            </a:r>
            <a:r>
              <a:rPr lang="en-US" dirty="0" err="1"/>
              <a:t>embeddings</a:t>
            </a:r>
            <a:endParaRPr lang="en-US" dirty="0"/>
          </a:p>
        </p:txBody>
      </p:sp>
      <p:grpSp>
        <p:nvGrpSpPr>
          <p:cNvPr id="7" name="Group 6"/>
          <p:cNvGrpSpPr/>
          <p:nvPr/>
        </p:nvGrpSpPr>
        <p:grpSpPr>
          <a:xfrm>
            <a:off x="1065905" y="1752600"/>
            <a:ext cx="7620895" cy="5074821"/>
            <a:chOff x="1065905" y="1752600"/>
            <a:chExt cx="7620895" cy="5074821"/>
          </a:xfrm>
        </p:grpSpPr>
        <p:pic>
          <p:nvPicPr>
            <p:cNvPr id="6" name="Picture 5"/>
            <p:cNvPicPr>
              <a:picLocks noChangeAspect="1"/>
            </p:cNvPicPr>
            <p:nvPr/>
          </p:nvPicPr>
          <p:blipFill>
            <a:blip r:embed="rId3"/>
            <a:stretch>
              <a:fillRect/>
            </a:stretch>
          </p:blipFill>
          <p:spPr>
            <a:xfrm>
              <a:off x="1065905" y="1752600"/>
              <a:ext cx="7544695" cy="5074821"/>
            </a:xfrm>
            <a:prstGeom prst="rect">
              <a:avLst/>
            </a:prstGeom>
          </p:spPr>
        </p:pic>
        <p:sp>
          <p:nvSpPr>
            <p:cNvPr id="5" name="TextBox 4"/>
            <p:cNvSpPr txBox="1"/>
            <p:nvPr/>
          </p:nvSpPr>
          <p:spPr>
            <a:xfrm>
              <a:off x="8153400" y="3914001"/>
              <a:ext cx="5334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grpSp>
    </p:spTree>
    <p:extLst>
      <p:ext uri="{BB962C8B-B14F-4D97-AF65-F5344CB8AC3E}">
        <p14:creationId xmlns:p14="http://schemas.microsoft.com/office/powerpoint/2010/main" val="88890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One-hot vectors</a:t>
            </a:r>
          </a:p>
        </p:txBody>
      </p:sp>
      <p:sp>
        <p:nvSpPr>
          <p:cNvPr id="3" name="Content Placeholder 2"/>
          <p:cNvSpPr>
            <a:spLocks noGrp="1"/>
          </p:cNvSpPr>
          <p:nvPr>
            <p:ph idx="1"/>
          </p:nvPr>
        </p:nvSpPr>
        <p:spPr/>
        <p:txBody>
          <a:bodyPr/>
          <a:lstStyle/>
          <a:p>
            <a:r>
              <a:rPr lang="en-US" dirty="0"/>
              <a:t>To learn the </a:t>
            </a:r>
            <a:r>
              <a:rPr lang="en-US" dirty="0" err="1"/>
              <a:t>embeddings</a:t>
            </a:r>
            <a:r>
              <a:rPr lang="en-US" dirty="0"/>
              <a:t>, we added an extra layer to the network.  Instead of pre-trained </a:t>
            </a:r>
            <a:r>
              <a:rPr lang="en-US" dirty="0" err="1"/>
              <a:t>embeddings</a:t>
            </a:r>
            <a:r>
              <a:rPr lang="en-US" dirty="0"/>
              <a:t> as the input layer, we instead use </a:t>
            </a:r>
            <a:r>
              <a:rPr lang="en-US" b="1" dirty="0"/>
              <a:t>one-hot vectors. </a:t>
            </a:r>
          </a:p>
          <a:p>
            <a:endParaRPr lang="en-US" b="1" dirty="0"/>
          </a:p>
          <a:p>
            <a:endParaRPr lang="en-US" b="1" dirty="0"/>
          </a:p>
          <a:p>
            <a:r>
              <a:rPr lang="en-US" dirty="0"/>
              <a:t>These are then used to look up a </a:t>
            </a:r>
            <a:r>
              <a:rPr lang="en-US" b="1" dirty="0"/>
              <a:t>row vector</a:t>
            </a:r>
            <a:r>
              <a:rPr lang="en-US" dirty="0"/>
              <a:t> in the embedding matrix </a:t>
            </a:r>
            <a:r>
              <a:rPr lang="en-US" b="1" dirty="0"/>
              <a:t>E</a:t>
            </a:r>
            <a:r>
              <a:rPr lang="en-US" dirty="0"/>
              <a:t>, which is of size d by |V|</a:t>
            </a:r>
            <a:r>
              <a:rPr lang="en-US" b="1" dirty="0"/>
              <a:t>.  </a:t>
            </a:r>
            <a:br>
              <a:rPr lang="en-US" b="1" dirty="0"/>
            </a:br>
            <a:endParaRPr lang="en-US" b="1" dirty="0"/>
          </a:p>
          <a:p>
            <a:r>
              <a:rPr lang="en-US" b="1" dirty="0"/>
              <a:t>With this small change, we now can</a:t>
            </a:r>
            <a:br>
              <a:rPr lang="en-US" b="1" dirty="0"/>
            </a:br>
            <a:r>
              <a:rPr lang="en-US" b="1" dirty="0"/>
              <a:t>learn the </a:t>
            </a:r>
            <a:r>
              <a:rPr lang="en-US" b="1" dirty="0" err="1"/>
              <a:t>emebddings</a:t>
            </a:r>
            <a:r>
              <a:rPr lang="en-US" b="1" dirty="0"/>
              <a:t> of words.</a:t>
            </a:r>
          </a:p>
        </p:txBody>
      </p:sp>
      <p:pic>
        <p:nvPicPr>
          <p:cNvPr id="4" name="Picture 3"/>
          <p:cNvPicPr>
            <a:picLocks noChangeAspect="1"/>
          </p:cNvPicPr>
          <p:nvPr/>
        </p:nvPicPr>
        <p:blipFill>
          <a:blip r:embed="rId3"/>
          <a:stretch>
            <a:fillRect/>
          </a:stretch>
        </p:blipFill>
        <p:spPr>
          <a:xfrm>
            <a:off x="2362200" y="2819400"/>
            <a:ext cx="4114800" cy="843406"/>
          </a:xfrm>
          <a:prstGeom prst="rect">
            <a:avLst/>
          </a:prstGeom>
        </p:spPr>
      </p:pic>
      <p:pic>
        <p:nvPicPr>
          <p:cNvPr id="7" name="Picture 6"/>
          <p:cNvPicPr>
            <a:picLocks noChangeAspect="1"/>
          </p:cNvPicPr>
          <p:nvPr/>
        </p:nvPicPr>
        <p:blipFill>
          <a:blip r:embed="rId4"/>
          <a:stretch>
            <a:fillRect/>
          </a:stretch>
        </p:blipFill>
        <p:spPr>
          <a:xfrm>
            <a:off x="5257800" y="4343400"/>
            <a:ext cx="2514600" cy="2294572"/>
          </a:xfrm>
          <a:prstGeom prst="rect">
            <a:avLst/>
          </a:prstGeom>
        </p:spPr>
      </p:pic>
    </p:spTree>
    <p:extLst>
      <p:ext uri="{BB962C8B-B14F-4D97-AF65-F5344CB8AC3E}">
        <p14:creationId xmlns:p14="http://schemas.microsoft.com/office/powerpoint/2010/main" val="1335361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sp>
        <p:nvSpPr>
          <p:cNvPr id="3" name="Content Placeholder 2"/>
          <p:cNvSpPr>
            <a:spLocks noGrp="1"/>
          </p:cNvSpPr>
          <p:nvPr>
            <p:ph idx="1"/>
          </p:nvPr>
        </p:nvSpPr>
        <p:spPr>
          <a:xfrm>
            <a:off x="822959" y="1845734"/>
            <a:ext cx="4206241" cy="4936066"/>
          </a:xfrm>
        </p:spPr>
        <p:txBody>
          <a:bodyPr>
            <a:normAutofit/>
          </a:bodyPr>
          <a:lstStyle/>
          <a:p>
            <a:r>
              <a:rPr lang="en-US" dirty="0"/>
              <a:t>1. Select </a:t>
            </a:r>
            <a:r>
              <a:rPr lang="en-US" dirty="0" err="1"/>
              <a:t>embeddings</a:t>
            </a:r>
            <a:r>
              <a:rPr lang="en-US" dirty="0"/>
              <a:t> from </a:t>
            </a:r>
            <a:r>
              <a:rPr lang="en-US" b="1" dirty="0"/>
              <a:t>E</a:t>
            </a:r>
            <a:r>
              <a:rPr lang="en-US" dirty="0"/>
              <a:t> for the</a:t>
            </a:r>
            <a:br>
              <a:rPr lang="en-US" dirty="0"/>
            </a:br>
            <a:r>
              <a:rPr lang="en-US" dirty="0"/>
              <a:t>three context words (</a:t>
            </a:r>
            <a:r>
              <a:rPr lang="en-US" i="1" dirty="0"/>
              <a:t>the ground there</a:t>
            </a:r>
            <a:r>
              <a:rPr lang="en-US" dirty="0"/>
              <a:t>)</a:t>
            </a:r>
            <a:br>
              <a:rPr lang="en-US" dirty="0"/>
            </a:br>
            <a:r>
              <a:rPr lang="en-US" dirty="0"/>
              <a:t>and concatenate them together</a:t>
            </a:r>
          </a:p>
          <a:p>
            <a:r>
              <a:rPr lang="en-US" dirty="0"/>
              <a:t>2. Multiply by </a:t>
            </a:r>
            <a:r>
              <a:rPr lang="en-US" b="1" dirty="0"/>
              <a:t>W</a:t>
            </a:r>
            <a:r>
              <a:rPr lang="en-US" dirty="0"/>
              <a:t> and add </a:t>
            </a:r>
            <a:r>
              <a:rPr lang="en-US" b="1" dirty="0"/>
              <a:t>b</a:t>
            </a:r>
            <a:r>
              <a:rPr lang="en-US" dirty="0"/>
              <a:t> (not shown), and pass it through an activation function (sigmoid, </a:t>
            </a:r>
            <a:r>
              <a:rPr lang="en-US" dirty="0" err="1"/>
              <a:t>ReLU</a:t>
            </a:r>
            <a:r>
              <a:rPr lang="en-US" dirty="0"/>
              <a:t>, </a:t>
            </a:r>
            <a:r>
              <a:rPr lang="en-US" dirty="0" err="1"/>
              <a:t>etc</a:t>
            </a:r>
            <a:r>
              <a:rPr lang="en-US" dirty="0"/>
              <a:t>) to get the hidden layer </a:t>
            </a:r>
            <a:r>
              <a:rPr lang="en-US" b="1" dirty="0"/>
              <a:t>h</a:t>
            </a:r>
            <a:r>
              <a:rPr lang="en-US" dirty="0"/>
              <a:t>.</a:t>
            </a:r>
          </a:p>
          <a:p>
            <a:r>
              <a:rPr lang="en-US" dirty="0"/>
              <a:t>3. Multiply by </a:t>
            </a:r>
            <a:r>
              <a:rPr lang="en-US" b="1" dirty="0"/>
              <a:t>U</a:t>
            </a:r>
            <a:r>
              <a:rPr lang="en-US" dirty="0"/>
              <a:t> (the weight matrix for the hidden layer) to get the output layer, which is of size </a:t>
            </a:r>
            <a:r>
              <a:rPr lang="en-US" b="1" dirty="0"/>
              <a:t>1 by |V|</a:t>
            </a:r>
            <a:r>
              <a:rPr lang="en-US" dirty="0"/>
              <a:t>.</a:t>
            </a:r>
          </a:p>
          <a:p>
            <a:r>
              <a:rPr lang="en-US" dirty="0"/>
              <a:t>4. Apply </a:t>
            </a:r>
            <a:r>
              <a:rPr lang="en-US" b="1" dirty="0" err="1"/>
              <a:t>softmax</a:t>
            </a:r>
            <a:r>
              <a:rPr lang="en-US" dirty="0"/>
              <a:t> to get the probability. Each node </a:t>
            </a:r>
            <a:r>
              <a:rPr lang="en-US" i="1" dirty="0" err="1"/>
              <a:t>i</a:t>
            </a:r>
            <a:r>
              <a:rPr lang="en-US" i="1" dirty="0"/>
              <a:t> </a:t>
            </a:r>
            <a:r>
              <a:rPr lang="en-US" dirty="0"/>
              <a:t>in the output layer estimates the probability </a:t>
            </a:r>
            <a:r>
              <a:rPr lang="en-US" i="1" dirty="0"/>
              <a:t>P</a:t>
            </a:r>
            <a:r>
              <a:rPr lang="en-US" dirty="0"/>
              <a:t>(</a:t>
            </a:r>
            <a:r>
              <a:rPr lang="en-US" i="1" dirty="0" err="1"/>
              <a:t>w</a:t>
            </a:r>
            <a:r>
              <a:rPr lang="en-US" i="1" baseline="-25000" dirty="0" err="1"/>
              <a:t>t</a:t>
            </a:r>
            <a:r>
              <a:rPr lang="en-US" i="1" dirty="0"/>
              <a:t> </a:t>
            </a:r>
            <a:r>
              <a:rPr lang="en-US" dirty="0"/>
              <a:t>= </a:t>
            </a:r>
            <a:r>
              <a:rPr lang="en-US" i="1" dirty="0"/>
              <a:t>i</a:t>
            </a:r>
            <a:r>
              <a:rPr lang="en-US" dirty="0"/>
              <a:t>|</a:t>
            </a:r>
            <a:r>
              <a:rPr lang="en-US" i="1" dirty="0"/>
              <a:t>w</a:t>
            </a:r>
            <a:r>
              <a:rPr lang="en-US" i="1" baseline="-25000" dirty="0"/>
              <a:t>t</a:t>
            </a:r>
            <a:r>
              <a:rPr lang="en-US" baseline="-25000" dirty="0"/>
              <a:t>−1</a:t>
            </a:r>
            <a:r>
              <a:rPr lang="en-US" dirty="0"/>
              <a:t>,</a:t>
            </a:r>
            <a:r>
              <a:rPr lang="en-US" i="1" dirty="0"/>
              <a:t>w</a:t>
            </a:r>
            <a:r>
              <a:rPr lang="en-US" i="1" baseline="-25000" dirty="0"/>
              <a:t>t</a:t>
            </a:r>
            <a:r>
              <a:rPr lang="en-US" baseline="-25000" dirty="0"/>
              <a:t>−2</a:t>
            </a:r>
            <a:r>
              <a:rPr lang="en-US" dirty="0"/>
              <a:t>,</a:t>
            </a:r>
            <a:r>
              <a:rPr lang="en-US" i="1" dirty="0"/>
              <a:t>w</a:t>
            </a:r>
            <a:r>
              <a:rPr lang="en-US" i="1" baseline="-25000" dirty="0"/>
              <a:t>t</a:t>
            </a:r>
            <a:r>
              <a:rPr lang="en-US" baseline="-25000" dirty="0"/>
              <a:t>−3</a:t>
            </a:r>
            <a:r>
              <a:rPr lang="en-US" dirty="0"/>
              <a:t>) </a:t>
            </a:r>
          </a:p>
          <a:p>
            <a:r>
              <a:rPr lang="en-US" dirty="0"/>
              <a:t> </a:t>
            </a:r>
            <a:endParaRPr lang="en-US" b="1" dirty="0"/>
          </a:p>
        </p:txBody>
      </p:sp>
      <p:pic>
        <p:nvPicPr>
          <p:cNvPr id="4" name="Picture 3"/>
          <p:cNvPicPr>
            <a:picLocks noChangeAspect="1"/>
          </p:cNvPicPr>
          <p:nvPr/>
        </p:nvPicPr>
        <p:blipFill>
          <a:blip r:embed="rId2"/>
          <a:stretch>
            <a:fillRect/>
          </a:stretch>
        </p:blipFill>
        <p:spPr>
          <a:xfrm>
            <a:off x="4938420" y="1524000"/>
            <a:ext cx="4194947" cy="282166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D03716-7142-0D4E-BF58-7E50F13672D3}"/>
                  </a:ext>
                </a:extLst>
              </p:cNvPr>
              <p:cNvSpPr txBox="1"/>
              <p:nvPr/>
            </p:nvSpPr>
            <p:spPr>
              <a:xfrm>
                <a:off x="5791200" y="4780002"/>
                <a:ext cx="2169055"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𝐸</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𝐸</m:t>
                          </m:r>
                          <m:r>
                            <a:rPr lang="en-US" b="0" i="1" smtClean="0">
                              <a:latin typeface="Cambria Math" panose="02040503050406030204" pitchFamily="18" charset="0"/>
                            </a:rPr>
                            <m:t>𝑥</m:t>
                          </m:r>
                        </m:e>
                      </m:d>
                    </m:oMath>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𝑊𝑒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oMath>
                    <m:oMath xmlns:m="http://schemas.openxmlformats.org/officeDocument/2006/math">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𝑈h</m:t>
                      </m:r>
                    </m:oMath>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𝑠𝑜𝑓𝑡𝑚𝑎𝑥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15D03716-7142-0D4E-BF58-7E50F13672D3}"/>
                  </a:ext>
                </a:extLst>
              </p:cNvPr>
              <p:cNvSpPr txBox="1">
                <a:spLocks noRot="1" noChangeAspect="1" noMove="1" noResize="1" noEditPoints="1" noAdjustHandles="1" noChangeArrowheads="1" noChangeShapeType="1" noTextEdit="1"/>
              </p:cNvSpPr>
              <p:nvPr/>
            </p:nvSpPr>
            <p:spPr>
              <a:xfrm>
                <a:off x="5791200" y="4780002"/>
                <a:ext cx="2169055" cy="1107996"/>
              </a:xfrm>
              <a:prstGeom prst="rect">
                <a:avLst/>
              </a:prstGeom>
              <a:blipFill>
                <a:blip r:embed="rId3"/>
                <a:stretch>
                  <a:fillRect l="-2339" b="-6742"/>
                </a:stretch>
              </a:blipFill>
            </p:spPr>
            <p:txBody>
              <a:bodyPr/>
              <a:lstStyle/>
              <a:p>
                <a:r>
                  <a:rPr lang="en-US">
                    <a:noFill/>
                  </a:rPr>
                  <a:t> </a:t>
                </a:r>
              </a:p>
            </p:txBody>
          </p:sp>
        </mc:Fallback>
      </mc:AlternateContent>
    </p:spTree>
    <p:extLst>
      <p:ext uri="{BB962C8B-B14F-4D97-AF65-F5344CB8AC3E}">
        <p14:creationId xmlns:p14="http://schemas.microsoft.com/office/powerpoint/2010/main" val="415797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the neural LM</a:t>
            </a:r>
          </a:p>
        </p:txBody>
      </p:sp>
      <p:sp>
        <p:nvSpPr>
          <p:cNvPr id="3" name="Content Placeholder 2"/>
          <p:cNvSpPr>
            <a:spLocks noGrp="1"/>
          </p:cNvSpPr>
          <p:nvPr>
            <p:ph idx="1"/>
          </p:nvPr>
        </p:nvSpPr>
        <p:spPr/>
        <p:txBody>
          <a:bodyPr/>
          <a:lstStyle/>
          <a:p>
            <a:r>
              <a:rPr lang="en-US" dirty="0"/>
              <a:t>To train the models we need to find good settings for all of the parameters </a:t>
            </a:r>
            <a:r>
              <a:rPr lang="en-US" dirty="0" err="1"/>
              <a:t>θ</a:t>
            </a:r>
            <a:r>
              <a:rPr lang="en-US" dirty="0"/>
              <a:t> = </a:t>
            </a:r>
            <a:r>
              <a:rPr lang="en-US" b="1" i="1" dirty="0" err="1"/>
              <a:t>E</a:t>
            </a:r>
            <a:r>
              <a:rPr lang="en-US" b="1" dirty="0" err="1"/>
              <a:t>,</a:t>
            </a:r>
            <a:r>
              <a:rPr lang="en-US" b="1" i="1" dirty="0" err="1"/>
              <a:t>W</a:t>
            </a:r>
            <a:r>
              <a:rPr lang="en-US" b="1" dirty="0" err="1"/>
              <a:t>,</a:t>
            </a:r>
            <a:r>
              <a:rPr lang="en-US" b="1" i="1" dirty="0" err="1"/>
              <a:t>U</a:t>
            </a:r>
            <a:r>
              <a:rPr lang="en-US" b="1" dirty="0" err="1"/>
              <a:t>,</a:t>
            </a:r>
            <a:r>
              <a:rPr lang="en-US" b="1" i="1" dirty="0" err="1"/>
              <a:t>b</a:t>
            </a:r>
            <a:r>
              <a:rPr lang="en-US" i="1" dirty="0"/>
              <a:t>.  </a:t>
            </a:r>
          </a:p>
          <a:p>
            <a:r>
              <a:rPr lang="en-US" dirty="0"/>
              <a:t>How do we do it?</a:t>
            </a:r>
            <a:r>
              <a:rPr lang="en-US" b="1" i="1" dirty="0"/>
              <a:t>  </a:t>
            </a:r>
          </a:p>
          <a:p>
            <a:r>
              <a:rPr lang="en-US" b="1" i="1" dirty="0"/>
              <a:t>Gradient descent using error backpropagation </a:t>
            </a:r>
            <a:r>
              <a:rPr lang="en-US" dirty="0"/>
              <a:t>on the computation graph to compute the gradient. </a:t>
            </a:r>
          </a:p>
          <a:p>
            <a:r>
              <a:rPr lang="en-US" dirty="0"/>
              <a:t>Using a </a:t>
            </a:r>
            <a:r>
              <a:rPr lang="en-US" b="1" i="1" dirty="0"/>
              <a:t>cross-entropy loss function.</a:t>
            </a:r>
          </a:p>
          <a:p>
            <a:endParaRPr lang="en-US" dirty="0"/>
          </a:p>
        </p:txBody>
      </p:sp>
    </p:spTree>
    <p:extLst>
      <p:ext uri="{BB962C8B-B14F-4D97-AF65-F5344CB8AC3E}">
        <p14:creationId xmlns:p14="http://schemas.microsoft.com/office/powerpoint/2010/main" val="54531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131725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the neural LM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326466"/>
              </a:xfrm>
            </p:spPr>
            <p:txBody>
              <a:bodyPr>
                <a:normAutofit/>
              </a:bodyPr>
              <a:lstStyle/>
              <a:p>
                <a:r>
                  <a:rPr lang="en-US" dirty="0"/>
                  <a:t>Use a large text to train.  Start with random weights Iteratively moving through the text predicting each word </a:t>
                </a:r>
                <a:r>
                  <a:rPr lang="en-US" i="1" dirty="0" err="1"/>
                  <a:t>w</a:t>
                </a:r>
                <a:r>
                  <a:rPr lang="en-US" i="1" baseline="-25000" dirty="0" err="1"/>
                  <a:t>t</a:t>
                </a:r>
                <a:r>
                  <a:rPr lang="en-US" i="1" dirty="0"/>
                  <a:t> </a:t>
                </a:r>
                <a:r>
                  <a:rPr lang="en-US" dirty="0"/>
                  <a:t>. </a:t>
                </a:r>
              </a:p>
              <a:p>
                <a:r>
                  <a:rPr lang="en-US" dirty="0"/>
                  <a:t>At each word </a:t>
                </a:r>
                <a:r>
                  <a:rPr lang="en-US" i="1" dirty="0" err="1"/>
                  <a:t>w</a:t>
                </a:r>
                <a:r>
                  <a:rPr lang="en-US" i="1" baseline="-25000" dirty="0" err="1"/>
                  <a:t>t</a:t>
                </a:r>
                <a:r>
                  <a:rPr lang="en-US" dirty="0"/>
                  <a:t>, the cross-entropy (negative log likelihood) loss is: </a:t>
                </a:r>
              </a:p>
              <a:p>
                <a:endParaRPr lang="en-US" dirty="0"/>
              </a:p>
              <a:p>
                <a:r>
                  <a:rPr lang="en-US" dirty="0"/>
                  <a:t>The gradient for the loss is:</a:t>
                </a:r>
              </a:p>
              <a:p>
                <a:pPr algn="just"/>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 </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func>
                      </m:num>
                      <m:den>
                        <m:r>
                          <a:rPr lang="en-US" i="1">
                            <a:latin typeface="Cambria Math" panose="02040503050406030204" pitchFamily="18" charset="0"/>
                            <a:ea typeface="Cambria Math" panose="02040503050406030204" pitchFamily="18" charset="0"/>
                          </a:rPr>
                          <m:t>𝜕𝜃</m:t>
                        </m:r>
                      </m:den>
                    </m:f>
                  </m:oMath>
                </a14:m>
                <a:endParaRPr lang="en-US" dirty="0"/>
              </a:p>
              <a:p>
                <a:r>
                  <a:rPr lang="en-US" dirty="0"/>
                  <a:t>The gradient can be computed in any standard neural network framework which will then </a:t>
                </a:r>
                <a:r>
                  <a:rPr lang="en-US" dirty="0" err="1"/>
                  <a:t>backpropagate</a:t>
                </a:r>
                <a:r>
                  <a:rPr lang="en-US" dirty="0"/>
                  <a:t> through </a:t>
                </a:r>
                <a:r>
                  <a:rPr lang="en-US" b="1" i="1" dirty="0"/>
                  <a:t>U </a:t>
                </a:r>
                <a:r>
                  <a:rPr lang="en-US" b="1" dirty="0"/>
                  <a:t>, </a:t>
                </a:r>
                <a:r>
                  <a:rPr lang="en-US" b="1" i="1" dirty="0"/>
                  <a:t>W </a:t>
                </a:r>
                <a:r>
                  <a:rPr lang="en-US" b="1" dirty="0"/>
                  <a:t>, </a:t>
                </a:r>
                <a:r>
                  <a:rPr lang="en-US" b="1" i="1" dirty="0"/>
                  <a:t>b</a:t>
                </a:r>
                <a:r>
                  <a:rPr lang="en-US" b="1" dirty="0"/>
                  <a:t>, </a:t>
                </a:r>
                <a:r>
                  <a:rPr lang="en-US" b="1" i="1" dirty="0"/>
                  <a:t>E</a:t>
                </a:r>
                <a:r>
                  <a:rPr lang="en-US" dirty="0"/>
                  <a:t>.</a:t>
                </a:r>
              </a:p>
              <a:p>
                <a:r>
                  <a:rPr lang="en-US" dirty="0"/>
                  <a:t>The model learns both a function to predict the probability of the next word, </a:t>
                </a:r>
                <a:r>
                  <a:rPr lang="en-US" b="1" dirty="0"/>
                  <a:t>and it learns word embeddings </a:t>
                </a:r>
                <a:r>
                  <a:rPr lang="en-US" dirty="0"/>
                  <a:t>too!</a:t>
                </a:r>
              </a:p>
              <a:p>
                <a:endParaRPr lang="en-US" dirty="0"/>
              </a:p>
              <a:p>
                <a:endParaRPr lang="en-US" dirty="0"/>
              </a:p>
              <a:p>
                <a:endParaRPr lang="en-US" dirty="0"/>
              </a:p>
              <a:p>
                <a:endParaRPr lang="en-US" dirty="0"/>
              </a:p>
              <a:p>
                <a:endParaRPr lang="en-US" dirty="0"/>
              </a:p>
              <a:p>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326466"/>
              </a:xfrm>
              <a:blipFill>
                <a:blip r:embed="rId2"/>
                <a:stretch>
                  <a:fillRect l="-2017"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28506E-215E-2D43-B65B-DD5506CCCE5D}"/>
                  </a:ext>
                </a:extLst>
              </p:cNvPr>
              <p:cNvSpPr txBox="1"/>
              <p:nvPr/>
            </p:nvSpPr>
            <p:spPr>
              <a:xfrm>
                <a:off x="2936360" y="3058248"/>
                <a:ext cx="32712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 </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4428506E-215E-2D43-B65B-DD5506CCCE5D}"/>
                  </a:ext>
                </a:extLst>
              </p:cNvPr>
              <p:cNvSpPr txBox="1">
                <a:spLocks noRot="1" noChangeAspect="1" noMove="1" noResize="1" noEditPoints="1" noAdjustHandles="1" noChangeArrowheads="1" noChangeShapeType="1" noTextEdit="1"/>
              </p:cNvSpPr>
              <p:nvPr/>
            </p:nvSpPr>
            <p:spPr>
              <a:xfrm>
                <a:off x="2936360" y="3058248"/>
                <a:ext cx="3271280" cy="276999"/>
              </a:xfrm>
              <a:prstGeom prst="rect">
                <a:avLst/>
              </a:prstGeom>
              <a:blipFill>
                <a:blip r:embed="rId3"/>
                <a:stretch>
                  <a:fillRect l="-772" r="-1931" b="-34783"/>
                </a:stretch>
              </a:blipFill>
            </p:spPr>
            <p:txBody>
              <a:bodyPr/>
              <a:lstStyle/>
              <a:p>
                <a:r>
                  <a:rPr lang="en-US">
                    <a:noFill/>
                  </a:rPr>
                  <a:t> </a:t>
                </a:r>
              </a:p>
            </p:txBody>
          </p:sp>
        </mc:Fallback>
      </mc:AlternateContent>
    </p:spTree>
    <p:extLst>
      <p:ext uri="{BB962C8B-B14F-4D97-AF65-F5344CB8AC3E}">
        <p14:creationId xmlns:p14="http://schemas.microsoft.com/office/powerpoint/2010/main" val="162190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Learned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36612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82026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perplexity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1685685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 of FF-NN</a:t>
            </a:r>
          </a:p>
        </p:txBody>
      </p:sp>
      <p:sp>
        <p:nvSpPr>
          <p:cNvPr id="3" name="Content Placeholder 2"/>
          <p:cNvSpPr>
            <a:spLocks noGrp="1"/>
          </p:cNvSpPr>
          <p:nvPr>
            <p:ph idx="1"/>
          </p:nvPr>
        </p:nvSpPr>
        <p:spPr/>
        <p:txBody>
          <a:bodyPr/>
          <a:lstStyle/>
          <a:p>
            <a:r>
              <a:rPr lang="en-US" dirty="0"/>
              <a:t>One problem with the </a:t>
            </a:r>
            <a:r>
              <a:rPr lang="en-US" dirty="0" err="1"/>
              <a:t>Bengio</a:t>
            </a:r>
            <a:r>
              <a:rPr lang="en-US" dirty="0"/>
              <a:t> (2003) neural network LM is that it operates only on </a:t>
            </a:r>
            <a:r>
              <a:rPr lang="en-US" b="1" dirty="0"/>
              <a:t>fixed size inputs</a:t>
            </a:r>
            <a:r>
              <a:rPr lang="en-US" dirty="0"/>
              <a:t>.</a:t>
            </a:r>
          </a:p>
          <a:p>
            <a:r>
              <a:rPr lang="en-US" dirty="0"/>
              <a:t>For sequences longer than that size, it slides a window over the input, and makes predictions as it goes.</a:t>
            </a:r>
          </a:p>
          <a:p>
            <a:r>
              <a:rPr lang="en-US" dirty="0"/>
              <a:t>The decision for one window </a:t>
            </a:r>
            <a:r>
              <a:rPr lang="en-US" b="1" dirty="0"/>
              <a:t>has no impact </a:t>
            </a:r>
            <a:r>
              <a:rPr lang="en-US" dirty="0"/>
              <a:t>on the later decisions. </a:t>
            </a:r>
          </a:p>
          <a:p>
            <a:r>
              <a:rPr lang="en-US" dirty="0"/>
              <a:t>This shares the </a:t>
            </a:r>
            <a:r>
              <a:rPr lang="en-US" b="1" dirty="0"/>
              <a:t>weakness of Markov </a:t>
            </a:r>
            <a:r>
              <a:rPr lang="en-US" dirty="0"/>
              <a:t>approaches, because it limits the context to the window size. </a:t>
            </a:r>
          </a:p>
          <a:p>
            <a:r>
              <a:rPr lang="en-US" dirty="0"/>
              <a:t>To fix this, we’re going to look at </a:t>
            </a:r>
            <a:r>
              <a:rPr lang="en-US" b="1" dirty="0"/>
              <a:t>recurrent neural networks</a:t>
            </a:r>
            <a:r>
              <a:rPr lang="en-US" dirty="0"/>
              <a:t>.</a:t>
            </a:r>
          </a:p>
        </p:txBody>
      </p:sp>
    </p:spTree>
    <p:extLst>
      <p:ext uri="{BB962C8B-B14F-4D97-AF65-F5344CB8AC3E}">
        <p14:creationId xmlns:p14="http://schemas.microsoft.com/office/powerpoint/2010/main" val="541721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5" name="Picture 4"/>
          <p:cNvPicPr>
            <a:picLocks noChangeAspect="1"/>
          </p:cNvPicPr>
          <p:nvPr/>
        </p:nvPicPr>
        <p:blipFill>
          <a:blip r:embed="rId3"/>
          <a:stretch>
            <a:fillRect/>
          </a:stretch>
        </p:blipFill>
        <p:spPr>
          <a:xfrm>
            <a:off x="3536250" y="4038600"/>
            <a:ext cx="2117218" cy="2424848"/>
          </a:xfrm>
          <a:prstGeom prst="rect">
            <a:avLst/>
          </a:prstGeom>
        </p:spPr>
      </p:pic>
    </p:spTree>
    <p:extLst>
      <p:ext uri="{BB962C8B-B14F-4D97-AF65-F5344CB8AC3E}">
        <p14:creationId xmlns:p14="http://schemas.microsoft.com/office/powerpoint/2010/main" val="1778819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idx="1"/>
          </p:nvPr>
        </p:nvSpPr>
        <p:spPr/>
        <p:txBody>
          <a:bodyPr/>
          <a:lstStyle/>
          <a:p>
            <a:r>
              <a:rPr lang="en-US" dirty="0"/>
              <a:t>We use a hidden layer from a </a:t>
            </a:r>
            <a:r>
              <a:rPr lang="en-US" b="1" dirty="0"/>
              <a:t>preceding point in time </a:t>
            </a:r>
            <a:r>
              <a:rPr lang="en-US" dirty="0"/>
              <a:t>to augment the input layer.</a:t>
            </a:r>
          </a:p>
          <a:p>
            <a:r>
              <a:rPr lang="en-US" dirty="0"/>
              <a:t>This hidden layer from the preceding point in time provides a form of </a:t>
            </a:r>
            <a:r>
              <a:rPr lang="en-US" b="1" dirty="0"/>
              <a:t>memory </a:t>
            </a:r>
            <a:r>
              <a:rPr lang="en-US" dirty="0"/>
              <a:t>or context.</a:t>
            </a:r>
          </a:p>
          <a:p>
            <a:r>
              <a:rPr lang="en-US" dirty="0"/>
              <a:t>This architecture </a:t>
            </a:r>
            <a:r>
              <a:rPr lang="en-US" b="1" dirty="0"/>
              <a:t>does not impose a fixed-length limit </a:t>
            </a:r>
            <a:r>
              <a:rPr lang="en-US" dirty="0"/>
              <a:t>on its prior context. </a:t>
            </a:r>
          </a:p>
          <a:p>
            <a:r>
              <a:rPr lang="en-US" dirty="0"/>
              <a:t>As a result, information can come from all the way back at the beginning of the input sequence.   Thus we get away from the Markov assumption. </a:t>
            </a:r>
          </a:p>
        </p:txBody>
      </p:sp>
    </p:spTree>
    <p:extLst>
      <p:ext uri="{BB962C8B-B14F-4D97-AF65-F5344CB8AC3E}">
        <p14:creationId xmlns:p14="http://schemas.microsoft.com/office/powerpoint/2010/main" val="86908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as a feedforward network</a:t>
            </a:r>
          </a:p>
        </p:txBody>
      </p:sp>
      <p:pic>
        <p:nvPicPr>
          <p:cNvPr id="4" name="Content Placeholder 3"/>
          <p:cNvPicPr>
            <a:picLocks noGrp="1" noChangeAspect="1"/>
          </p:cNvPicPr>
          <p:nvPr>
            <p:ph idx="1"/>
          </p:nvPr>
        </p:nvPicPr>
        <p:blipFill>
          <a:blip r:embed="rId3"/>
          <a:stretch>
            <a:fillRect/>
          </a:stretch>
        </p:blipFill>
        <p:spPr>
          <a:xfrm>
            <a:off x="914400" y="2057400"/>
            <a:ext cx="7605505" cy="3452499"/>
          </a:xfrm>
          <a:prstGeom prst="rect">
            <a:avLst/>
          </a:prstGeom>
        </p:spPr>
      </p:pic>
    </p:spTree>
    <p:extLst>
      <p:ext uri="{BB962C8B-B14F-4D97-AF65-F5344CB8AC3E}">
        <p14:creationId xmlns:p14="http://schemas.microsoft.com/office/powerpoint/2010/main" val="1838542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inference</a:t>
            </a:r>
          </a:p>
        </p:txBody>
      </p:sp>
      <p:sp>
        <p:nvSpPr>
          <p:cNvPr id="5" name="Content Placeholder 4"/>
          <p:cNvSpPr>
            <a:spLocks noGrp="1"/>
          </p:cNvSpPr>
          <p:nvPr>
            <p:ph idx="1"/>
          </p:nvPr>
        </p:nvSpPr>
        <p:spPr>
          <a:xfrm>
            <a:off x="822959" y="4038600"/>
            <a:ext cx="7543801" cy="1830494"/>
          </a:xfrm>
        </p:spPr>
        <p:txBody>
          <a:bodyPr/>
          <a:lstStyle/>
          <a:p>
            <a:r>
              <a:rPr lang="en-US" dirty="0"/>
              <a:t>This allows us to have an output sequence equal in length to the input sequence. </a:t>
            </a:r>
          </a:p>
        </p:txBody>
      </p:sp>
      <p:pic>
        <p:nvPicPr>
          <p:cNvPr id="6" name="Picture 5"/>
          <p:cNvPicPr>
            <a:picLocks noChangeAspect="1"/>
          </p:cNvPicPr>
          <p:nvPr/>
        </p:nvPicPr>
        <p:blipFill>
          <a:blip r:embed="rId3"/>
          <a:stretch>
            <a:fillRect/>
          </a:stretch>
        </p:blipFill>
        <p:spPr>
          <a:xfrm>
            <a:off x="1981200" y="1828800"/>
            <a:ext cx="5906239" cy="2073210"/>
          </a:xfrm>
          <a:prstGeom prst="rect">
            <a:avLst/>
          </a:prstGeom>
        </p:spPr>
      </p:pic>
    </p:spTree>
    <p:extLst>
      <p:ext uri="{BB962C8B-B14F-4D97-AF65-F5344CB8AC3E}">
        <p14:creationId xmlns:p14="http://schemas.microsoft.com/office/powerpoint/2010/main" val="33278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Unrolled RNN</a:t>
            </a:r>
          </a:p>
        </p:txBody>
      </p:sp>
      <p:pic>
        <p:nvPicPr>
          <p:cNvPr id="4" name="Content Placeholder 3"/>
          <p:cNvPicPr>
            <a:picLocks noGrp="1" noChangeAspect="1"/>
          </p:cNvPicPr>
          <p:nvPr>
            <p:ph idx="1"/>
          </p:nvPr>
        </p:nvPicPr>
        <p:blipFill>
          <a:blip r:embed="rId3"/>
          <a:stretch>
            <a:fillRect/>
          </a:stretch>
        </p:blipFill>
        <p:spPr>
          <a:xfrm>
            <a:off x="990600" y="1676400"/>
            <a:ext cx="7467600" cy="4672138"/>
          </a:xfrm>
          <a:prstGeom prst="rect">
            <a:avLst/>
          </a:prstGeom>
        </p:spPr>
      </p:pic>
      <p:sp>
        <p:nvSpPr>
          <p:cNvPr id="5" name="TextBox 4"/>
          <p:cNvSpPr txBox="1"/>
          <p:nvPr/>
        </p:nvSpPr>
        <p:spPr>
          <a:xfrm>
            <a:off x="5105400" y="6163872"/>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407184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Just like with feedforward networks, we’ll use a training set, a loss function, and back-propagation to get the gradients needed to adjust the weights in an RNN.</a:t>
            </a:r>
          </a:p>
          <a:p>
            <a:r>
              <a:rPr lang="en-US" dirty="0"/>
              <a:t>The weights we need to update are:</a:t>
            </a:r>
          </a:p>
          <a:p>
            <a:r>
              <a:rPr lang="en-US" b="1" dirty="0"/>
              <a:t>W </a:t>
            </a:r>
            <a:r>
              <a:rPr lang="en-US" dirty="0"/>
              <a:t>– the weights from the input layer to the hidden layer</a:t>
            </a:r>
            <a:br>
              <a:rPr lang="en-US" dirty="0"/>
            </a:br>
            <a:r>
              <a:rPr lang="en-US" b="1" dirty="0"/>
              <a:t>U</a:t>
            </a:r>
            <a:r>
              <a:rPr lang="en-US" dirty="0"/>
              <a:t> – the weights from the previous hidden layer to the current hidden layer</a:t>
            </a:r>
            <a:br>
              <a:rPr lang="en-US" dirty="0"/>
            </a:br>
            <a:r>
              <a:rPr lang="en-US" b="1" dirty="0"/>
              <a:t>V</a:t>
            </a:r>
            <a:r>
              <a:rPr lang="en-US" dirty="0"/>
              <a:t> – the weights from the hidden layer to the output layer</a:t>
            </a:r>
          </a:p>
          <a:p>
            <a:br>
              <a:rPr lang="en-US" dirty="0"/>
            </a:br>
            <a:endParaRPr lang="en-US" dirty="0"/>
          </a:p>
          <a:p>
            <a:endParaRPr lang="en-US" b="1" dirty="0"/>
          </a:p>
          <a:p>
            <a:endParaRPr lang="en-US" dirty="0"/>
          </a:p>
        </p:txBody>
      </p:sp>
    </p:spTree>
    <p:extLst>
      <p:ext uri="{BB962C8B-B14F-4D97-AF65-F5344CB8AC3E}">
        <p14:creationId xmlns:p14="http://schemas.microsoft.com/office/powerpoint/2010/main" val="420637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New considerations:</a:t>
            </a:r>
          </a:p>
          <a:p>
            <a:pPr marL="457200" indent="-457200">
              <a:buFont typeface="+mj-lt"/>
              <a:buAutoNum type="arabicPeriod"/>
            </a:pPr>
            <a:r>
              <a:rPr lang="en-US" dirty="0"/>
              <a:t>to compute the loss function for the output at time </a:t>
            </a:r>
            <a:r>
              <a:rPr lang="en-US" i="1" dirty="0"/>
              <a:t>t </a:t>
            </a:r>
            <a:r>
              <a:rPr lang="en-US" dirty="0"/>
              <a:t>we need the hidden layer from time </a:t>
            </a:r>
            <a:r>
              <a:rPr lang="en-US" i="1" dirty="0"/>
              <a:t>t </a:t>
            </a:r>
            <a:r>
              <a:rPr lang="en-US" dirty="0"/>
              <a:t>− 1.</a:t>
            </a:r>
          </a:p>
          <a:p>
            <a:pPr marL="457200" indent="-457200">
              <a:buFont typeface="+mj-lt"/>
              <a:buAutoNum type="arabicPeriod"/>
            </a:pPr>
            <a:r>
              <a:rPr lang="en-US" dirty="0"/>
              <a:t>The hidden layer at time </a:t>
            </a:r>
            <a:r>
              <a:rPr lang="en-US" i="1" dirty="0"/>
              <a:t>t</a:t>
            </a:r>
            <a:r>
              <a:rPr lang="en-US" dirty="0"/>
              <a:t> influences both the output at time </a:t>
            </a:r>
            <a:r>
              <a:rPr lang="en-US" i="1" dirty="0"/>
              <a:t>t </a:t>
            </a:r>
            <a:r>
              <a:rPr lang="en-US" dirty="0"/>
              <a:t>and the hidden layer at time </a:t>
            </a:r>
            <a:r>
              <a:rPr lang="en-US" i="1" dirty="0"/>
              <a:t>t </a:t>
            </a:r>
            <a:r>
              <a:rPr lang="en-US" dirty="0"/>
              <a:t>+ 1 (and hence the output and loss at </a:t>
            </a:r>
            <a:r>
              <a:rPr lang="en-US" i="1" dirty="0"/>
              <a:t>t</a:t>
            </a:r>
            <a:r>
              <a:rPr lang="en-US" dirty="0"/>
              <a:t>+1)</a:t>
            </a:r>
          </a:p>
          <a:p>
            <a:pPr marL="0" indent="0">
              <a:buNone/>
            </a:pPr>
            <a:r>
              <a:rPr lang="en-US" dirty="0"/>
              <a:t>To assess the error accruing to </a:t>
            </a:r>
            <a:r>
              <a:rPr lang="en-US" i="1" dirty="0" err="1"/>
              <a:t>h</a:t>
            </a:r>
            <a:r>
              <a:rPr lang="en-US" i="1" baseline="-25000" dirty="0" err="1"/>
              <a:t>t</a:t>
            </a:r>
            <a:r>
              <a:rPr lang="en-US" i="1" dirty="0"/>
              <a:t> </a:t>
            </a:r>
            <a:r>
              <a:rPr lang="en-US" dirty="0"/>
              <a:t>, we’ll need to know its influence on both the current output </a:t>
            </a:r>
            <a:r>
              <a:rPr lang="en-US" i="1" dirty="0"/>
              <a:t>as well as the ones that follow</a:t>
            </a:r>
            <a:r>
              <a:rPr lang="en-US" dirty="0"/>
              <a:t>. </a:t>
            </a:r>
          </a:p>
        </p:txBody>
      </p:sp>
    </p:spTree>
    <p:extLst>
      <p:ext uri="{BB962C8B-B14F-4D97-AF65-F5344CB8AC3E}">
        <p14:creationId xmlns:p14="http://schemas.microsoft.com/office/powerpoint/2010/main" val="677071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of errors</a:t>
            </a:r>
          </a:p>
        </p:txBody>
      </p:sp>
      <p:pic>
        <p:nvPicPr>
          <p:cNvPr id="4" name="Content Placeholder 3"/>
          <p:cNvPicPr>
            <a:picLocks noGrp="1" noChangeAspect="1"/>
          </p:cNvPicPr>
          <p:nvPr>
            <p:ph idx="1"/>
          </p:nvPr>
        </p:nvPicPr>
        <p:blipFill>
          <a:blip r:embed="rId3"/>
          <a:stretch>
            <a:fillRect/>
          </a:stretch>
        </p:blipFill>
        <p:spPr>
          <a:xfrm>
            <a:off x="892225" y="1600200"/>
            <a:ext cx="7492256" cy="4943344"/>
          </a:xfrm>
          <a:prstGeom prst="rect">
            <a:avLst/>
          </a:prstGeom>
        </p:spPr>
      </p:pic>
      <p:sp>
        <p:nvSpPr>
          <p:cNvPr id="5" name="TextBox 4"/>
          <p:cNvSpPr txBox="1"/>
          <p:nvPr/>
        </p:nvSpPr>
        <p:spPr>
          <a:xfrm>
            <a:off x="5105400" y="6400800"/>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139871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961352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Language Models</a:t>
            </a:r>
          </a:p>
        </p:txBody>
      </p:sp>
      <p:sp>
        <p:nvSpPr>
          <p:cNvPr id="3" name="Content Placeholder 2"/>
          <p:cNvSpPr>
            <a:spLocks noGrp="1"/>
          </p:cNvSpPr>
          <p:nvPr>
            <p:ph idx="1"/>
          </p:nvPr>
        </p:nvSpPr>
        <p:spPr/>
        <p:txBody>
          <a:bodyPr/>
          <a:lstStyle/>
          <a:p>
            <a:r>
              <a:rPr lang="en-US" dirty="0"/>
              <a:t>Unlike n-gram LMs and feedforward networks with sliding windows, RNN LMs don’t use a fixed size context window.</a:t>
            </a:r>
          </a:p>
          <a:p>
            <a:r>
              <a:rPr lang="en-US" dirty="0"/>
              <a:t>They predict the next word in a sequence by using the current word and the previous hidden state as input.</a:t>
            </a:r>
          </a:p>
          <a:p>
            <a:r>
              <a:rPr lang="en-US" dirty="0"/>
              <a:t>The hidden state embodies information about all of the preceding words all the way back to the beginning of the sequence. </a:t>
            </a:r>
          </a:p>
          <a:p>
            <a:r>
              <a:rPr lang="en-US" dirty="0"/>
              <a:t>Thus they can potentially take more context into account than n-gram LMs and NN LMs that use a sliding window.</a:t>
            </a:r>
          </a:p>
          <a:p>
            <a:endParaRPr lang="en-US" dirty="0"/>
          </a:p>
          <a:p>
            <a:endParaRPr lang="en-US" dirty="0"/>
          </a:p>
        </p:txBody>
      </p:sp>
    </p:spTree>
    <p:extLst>
      <p:ext uri="{BB962C8B-B14F-4D97-AF65-F5344CB8AC3E}">
        <p14:creationId xmlns:p14="http://schemas.microsoft.com/office/powerpoint/2010/main" val="1147919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Autoregressive generation with 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201223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1450024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105608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488948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2102554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2042032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67393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8453" y="1034302"/>
            <a:ext cx="8257403" cy="4925504"/>
          </a:xfrm>
          <a:prstGeom prst="rect">
            <a:avLst/>
          </a:prstGeom>
          <a:blipFill>
            <a:blip r:embed="rId2"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1907761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685800"/>
            <a:ext cx="7994373" cy="5328040"/>
          </a:xfrm>
          <a:prstGeom prst="rect">
            <a:avLst/>
          </a:prstGeom>
          <a:blipFill>
            <a:blip r:embed="rId2"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793347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725662"/>
              </a:xfrm>
            </p:spPr>
            <p:txBody>
              <a:bodyPr>
                <a:noAutofit/>
              </a:bodyPr>
              <a:lstStyle/>
              <a:p>
                <a:r>
                  <a:rPr lang="en-US" sz="2400" dirty="0">
                    <a:latin typeface="+mj-lt"/>
                  </a:rPr>
                  <a:t>In LMs we use the chain rule to get the conditional probability of the next word in the sequence given all of the previous words:</a:t>
                </a:r>
              </a:p>
              <a:p>
                <a:pPr algn="ctr"/>
                <a14:m>
                  <m:oMath xmlns:m="http://schemas.openxmlformats.org/officeDocument/2006/math">
                    <m:r>
                      <a:rPr lang="en-US" sz="2400" b="0" i="1" smtClean="0">
                        <a:latin typeface="Cambria Math" charset="0"/>
                      </a:rPr>
                      <m:t>𝑃</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𝑡</m:t>
                        </m:r>
                      </m:sub>
                    </m:sSub>
                    <m:r>
                      <a:rPr lang="en-US" sz="2400" b="0" i="0" smtClean="0">
                        <a:latin typeface="Cambria Math"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r>
                          <a:rPr lang="en-US" sz="2400" b="0" i="1" smtClean="0">
                            <a:latin typeface="Cambria Math" charset="0"/>
                          </a:rPr>
                          <m:t>𝑃</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b="0" i="1" smtClean="0">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25662"/>
              </a:xfrm>
              <a:blipFill>
                <a:blip r:embed="rId3"/>
                <a:stretch>
                  <a:fillRect l="-1176" t="-1340" r="-1008" b="-268"/>
                </a:stretch>
              </a:blipFill>
            </p:spPr>
            <p:txBody>
              <a:bodyPr/>
              <a:lstStyle/>
              <a:p>
                <a:r>
                  <a:rPr lang="en-US">
                    <a:noFill/>
                  </a:rPr>
                  <a:t> </a:t>
                </a:r>
              </a:p>
            </p:txBody>
          </p:sp>
        </mc:Fallback>
      </mc:AlternateContent>
    </p:spTree>
    <p:extLst>
      <p:ext uri="{BB962C8B-B14F-4D97-AF65-F5344CB8AC3E}">
        <p14:creationId xmlns:p14="http://schemas.microsoft.com/office/powerpoint/2010/main" val="2083170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1209675"/>
            <a:ext cx="5981700" cy="4429125"/>
          </a:xfrm>
          <a:prstGeom prst="rect">
            <a:avLst/>
          </a:prstGeom>
        </p:spPr>
      </p:pic>
    </p:spTree>
    <p:extLst>
      <p:ext uri="{BB962C8B-B14F-4D97-AF65-F5344CB8AC3E}">
        <p14:creationId xmlns:p14="http://schemas.microsoft.com/office/powerpoint/2010/main" val="1703492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457200"/>
            <a:ext cx="6781800" cy="5917396"/>
          </a:xfrm>
        </p:spPr>
      </p:pic>
    </p:spTree>
    <p:extLst>
      <p:ext uri="{BB962C8B-B14F-4D97-AF65-F5344CB8AC3E}">
        <p14:creationId xmlns:p14="http://schemas.microsoft.com/office/powerpoint/2010/main" val="1820647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can do next at Penn</a:t>
            </a:r>
          </a:p>
        </p:txBody>
      </p:sp>
      <p:sp>
        <p:nvSpPr>
          <p:cNvPr id="3" name="Content Placeholder 2"/>
          <p:cNvSpPr>
            <a:spLocks noGrp="1"/>
          </p:cNvSpPr>
          <p:nvPr>
            <p:ph idx="1"/>
          </p:nvPr>
        </p:nvSpPr>
        <p:spPr/>
        <p:txBody>
          <a:bodyPr/>
          <a:lstStyle/>
          <a:p>
            <a:r>
              <a:rPr lang="en-US" dirty="0"/>
              <a:t>Machine Learning – CIS 419 and CIS 520 </a:t>
            </a:r>
          </a:p>
          <a:p>
            <a:r>
              <a:rPr lang="en-US" dirty="0"/>
              <a:t>Deep Learning – CIS 522</a:t>
            </a:r>
          </a:p>
          <a:p>
            <a:r>
              <a:rPr lang="en-US" dirty="0"/>
              <a:t>Computational Linguistics – CIS 530</a:t>
            </a:r>
          </a:p>
          <a:p>
            <a:r>
              <a:rPr lang="en-US" dirty="0"/>
              <a:t>Special Topics next semester:</a:t>
            </a:r>
          </a:p>
          <a:p>
            <a:r>
              <a:rPr lang="en-US" dirty="0"/>
              <a:t>* CIS 700-008 – Interactive Fiction and Text Generation</a:t>
            </a:r>
          </a:p>
          <a:p>
            <a:r>
              <a:rPr lang="en-US" dirty="0"/>
              <a:t>* </a:t>
            </a:r>
            <a:r>
              <a:rPr lang="nl-NL" dirty="0"/>
              <a:t>CIS 700-003 – </a:t>
            </a:r>
            <a:r>
              <a:rPr lang="nl-NL" dirty="0" err="1"/>
              <a:t>Explainable</a:t>
            </a:r>
            <a:r>
              <a:rPr lang="nl-NL" dirty="0"/>
              <a:t> AI</a:t>
            </a:r>
          </a:p>
          <a:p>
            <a:r>
              <a:rPr lang="nl-NL" dirty="0"/>
              <a:t>* CIS 700-001 – </a:t>
            </a:r>
            <a:r>
              <a:rPr lang="nl-NL" dirty="0" err="1"/>
              <a:t>Reasoning</a:t>
            </a:r>
            <a:r>
              <a:rPr lang="nl-NL" dirty="0"/>
              <a:t> </a:t>
            </a:r>
            <a:r>
              <a:rPr lang="nl-NL" dirty="0" err="1"/>
              <a:t>for</a:t>
            </a:r>
            <a:r>
              <a:rPr lang="nl-NL" dirty="0"/>
              <a:t> Natural Language Understanding</a:t>
            </a:r>
            <a:endParaRPr lang="en-US" dirty="0"/>
          </a:p>
        </p:txBody>
      </p:sp>
    </p:spTree>
    <p:extLst>
      <p:ext uri="{BB962C8B-B14F-4D97-AF65-F5344CB8AC3E}">
        <p14:creationId xmlns:p14="http://schemas.microsoft.com/office/powerpoint/2010/main" val="212751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dirty="0"/>
              <a:t>Good luck with your exams!</a:t>
            </a:r>
          </a:p>
        </p:txBody>
      </p:sp>
    </p:spTree>
    <p:extLst>
      <p:ext uri="{BB962C8B-B14F-4D97-AF65-F5344CB8AC3E}">
        <p14:creationId xmlns:p14="http://schemas.microsoft.com/office/powerpoint/2010/main" val="592657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Estimate the probability of the next word in a sequence, given the entire prior context </a:t>
                </a:r>
                <a:r>
                  <a:rPr lang="en-US" i="1" dirty="0"/>
                  <a:t>P</a:t>
                </a:r>
                <a:r>
                  <a:rPr lang="en-US" dirty="0"/>
                  <a:t>(</a:t>
                </a:r>
                <a:r>
                  <a:rPr lang="en-US" i="1" dirty="0"/>
                  <a:t>w</a:t>
                </a:r>
                <a:r>
                  <a:rPr lang="en-US" i="1" baseline="-25000" dirty="0"/>
                  <a:t>t</a:t>
                </a:r>
                <a:r>
                  <a:rPr lang="en-US" dirty="0"/>
                  <a:t>|</a:t>
                </a:r>
                <a:r>
                  <a:rPr lang="en-US" i="1" dirty="0"/>
                  <a:t>w</a:t>
                </a:r>
                <a:r>
                  <a:rPr lang="en-US" i="1" baseline="-25000" dirty="0"/>
                  <a:t>1</a:t>
                </a:r>
                <a:r>
                  <a:rPr lang="en-US" i="1" baseline="30000" dirty="0"/>
                  <a:t>t</a:t>
                </a:r>
                <a:r>
                  <a:rPr lang="en-US" baseline="30000" dirty="0"/>
                  <a:t>−1</a:t>
                </a:r>
                <a:r>
                  <a:rPr lang="en-US" dirty="0"/>
                  <a:t>).  We use the Markov assumption approximate the probability based on the n-1 previous words.</a:t>
                </a:r>
              </a:p>
              <a:p>
                <a:endParaRPr lang="en-US" dirty="0"/>
              </a:p>
              <a:p>
                <a:endParaRPr lang="en-US" dirty="0"/>
              </a:p>
              <a:p>
                <a:r>
                  <a:rPr lang="en-US" dirty="0"/>
                  <a:t>For a 4-gram model, we use MLE estimate the probability a large corpus.</a:t>
                </a:r>
              </a:p>
              <a:p>
                <a:endParaRPr lang="en-US" baseline="-25000" dirty="0"/>
              </a:p>
              <a:p>
                <a14:m>
                  <m:oMath xmlns:m="http://schemas.openxmlformats.org/officeDocument/2006/math">
                    <m:r>
                      <a:rPr lang="en-US" b="0" i="1" smtClean="0">
                        <a:latin typeface="Cambria Math" charset="0"/>
                      </a:rPr>
                      <m:t>𝑃</m:t>
                    </m:r>
                    <m:d>
                      <m:dPr>
                        <m:ctrlPr>
                          <a:rPr lang="is-IS" b="0" i="1" baseline="-2500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𝑡</m:t>
                            </m:r>
                          </m:sub>
                        </m:sSub>
                        <m:r>
                          <a:rPr lang="en-US" b="0" i="1" smtClean="0">
                            <a:latin typeface="Cambria Math" charset="0"/>
                          </a:rPr>
                          <m:t>|</m:t>
                        </m:r>
                        <m:sSub>
                          <m:sSubPr>
                            <m:ctrlPr>
                              <a:rPr lang="en-US" i="1" smtClean="0">
                                <a:latin typeface="Cambria Math" panose="02040503050406030204" pitchFamily="18" charset="0"/>
                              </a:rPr>
                            </m:ctrlPr>
                          </m:sSubPr>
                          <m:e>
                            <m:r>
                              <a:rPr lang="en-US" i="1">
                                <a:latin typeface="Cambria Math" charset="0"/>
                              </a:rPr>
                              <m:t>𝑤</m:t>
                            </m:r>
                          </m:e>
                          <m:sub>
                            <m:r>
                              <a:rPr lang="en-US" i="1">
                                <a:latin typeface="Cambria Math" charset="0"/>
                              </a:rPr>
                              <m:t>𝑡</m:t>
                            </m:r>
                            <m:r>
                              <a:rPr lang="en-US" b="0" i="1" smtClean="0">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m:t>
                            </m:r>
                          </m:sub>
                        </m:sSub>
                      </m:e>
                    </m:d>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𝑐𝑜𝑢𝑛𝑡</m:t>
                        </m:r>
                        <m:d>
                          <m:dPr>
                            <m:ctrlPr>
                              <a:rPr lang="is-I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 </m:t>
                                </m:r>
                              </m:sub>
                            </m:sSub>
                          </m:e>
                        </m:d>
                      </m:num>
                      <m:den>
                        <m:r>
                          <a:rPr lang="en-US" i="1">
                            <a:latin typeface="Cambria Math" charset="0"/>
                          </a:rPr>
                          <m:t>𝑐𝑜𝑢𝑛𝑡</m:t>
                        </m:r>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e>
                        </m:d>
                      </m:den>
                    </m:f>
                  </m:oMath>
                </a14:m>
                <a:endParaRPr lang="en-US" dirty="0"/>
              </a:p>
              <a:p>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08"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60DD6C-6995-EE49-B363-4D45E8C42363}"/>
                  </a:ext>
                </a:extLst>
              </p:cNvPr>
              <p:cNvSpPr txBox="1"/>
              <p:nvPr/>
            </p:nvSpPr>
            <p:spPr>
              <a:xfrm>
                <a:off x="2362200" y="3051396"/>
                <a:ext cx="3933256" cy="37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𝑡</m:t>
                          </m:r>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e>
                      </m:d>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+1</m:t>
                          </m:r>
                        </m:sub>
                        <m:sup>
                          <m:r>
                            <a:rPr lang="en-US" sz="2400" i="1">
                              <a:latin typeface="Cambria Math" panose="02040503050406030204" pitchFamily="18" charset="0"/>
                            </a:rPr>
                            <m:t>𝑡</m:t>
                          </m:r>
                          <m:r>
                            <a:rPr lang="en-US" sz="2400" i="1">
                              <a:latin typeface="Cambria Math" panose="02040503050406030204" pitchFamily="18" charset="0"/>
                            </a:rPr>
                            <m:t>−1</m:t>
                          </m:r>
                        </m:sup>
                      </m:sSubSup>
                      <m:r>
                        <a:rPr lang="en-US" sz="2400" i="1">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5F60DD6C-6995-EE49-B363-4D45E8C42363}"/>
                  </a:ext>
                </a:extLst>
              </p:cNvPr>
              <p:cNvSpPr txBox="1">
                <a:spLocks noRot="1" noChangeAspect="1" noMove="1" noResize="1" noEditPoints="1" noAdjustHandles="1" noChangeArrowheads="1" noChangeShapeType="1" noTextEdit="1"/>
              </p:cNvSpPr>
              <p:nvPr/>
            </p:nvSpPr>
            <p:spPr>
              <a:xfrm>
                <a:off x="2362200" y="3051396"/>
                <a:ext cx="3933256" cy="377604"/>
              </a:xfrm>
              <a:prstGeom prst="rect">
                <a:avLst/>
              </a:prstGeom>
              <a:blipFill>
                <a:blip r:embed="rId4"/>
                <a:stretch>
                  <a:fillRect l="-1286" t="-6667" r="-1929" b="-33333"/>
                </a:stretch>
              </a:blipFill>
            </p:spPr>
            <p:txBody>
              <a:bodyPr/>
              <a:lstStyle/>
              <a:p>
                <a:r>
                  <a:rPr lang="en-US">
                    <a:noFill/>
                  </a:rPr>
                  <a:t> </a:t>
                </a:r>
              </a:p>
            </p:txBody>
          </p:sp>
        </mc:Fallback>
      </mc:AlternateContent>
    </p:spTree>
    <p:extLst>
      <p:ext uri="{BB962C8B-B14F-4D97-AF65-F5344CB8AC3E}">
        <p14:creationId xmlns:p14="http://schemas.microsoft.com/office/powerpoint/2010/main" val="199338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8050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1385537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14516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1845734"/>
            <a:ext cx="7543801" cy="2443978"/>
          </a:xfrm>
        </p:spPr>
        <p:txBody>
          <a:bodyPr>
            <a:normAutofit/>
          </a:bodyPr>
          <a:lstStyle/>
          <a:p>
            <a:r>
              <a:rPr lang="en-US" dirty="0"/>
              <a:t>Use word </a:t>
            </a:r>
            <a:r>
              <a:rPr lang="en-US" dirty="0" err="1"/>
              <a:t>embeddings</a:t>
            </a:r>
            <a:r>
              <a:rPr lang="en-US" dirty="0"/>
              <a:t>!</a:t>
            </a:r>
          </a:p>
          <a:p>
            <a:endParaRPr lang="en-US" dirty="0"/>
          </a:p>
          <a:p>
            <a:endParaRPr lang="en-US" dirty="0"/>
          </a:p>
          <a:p>
            <a:endParaRPr lang="en-US" dirty="0"/>
          </a:p>
          <a:p>
            <a:r>
              <a:rPr lang="en-US" dirty="0"/>
              <a:t>How can we use </a:t>
            </a:r>
            <a:r>
              <a:rPr lang="en-US" dirty="0" err="1"/>
              <a:t>embeddings</a:t>
            </a:r>
            <a:r>
              <a:rPr lang="en-US" dirty="0"/>
              <a:t> to estimate language model probabilities?</a:t>
            </a:r>
          </a:p>
          <a:p>
            <a:endParaRPr lang="en-US" dirty="0"/>
          </a:p>
          <a:p>
            <a:endParaRPr lang="en-US" dirty="0"/>
          </a:p>
        </p:txBody>
      </p:sp>
      <p:sp>
        <p:nvSpPr>
          <p:cNvPr id="20" name="Rounded Rectangle 19"/>
          <p:cNvSpPr/>
          <p:nvPr/>
        </p:nvSpPr>
        <p:spPr>
          <a:xfrm>
            <a:off x="3991858" y="4422422"/>
            <a:ext cx="8382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906258" y="4422422"/>
            <a:ext cx="533400" cy="457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15858" y="4408549"/>
            <a:ext cx="414670" cy="4572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Similarity of words / contexts</a:t>
            </a:r>
          </a:p>
        </p:txBody>
      </p:sp>
      <p:grpSp>
        <p:nvGrpSpPr>
          <p:cNvPr id="18" name="Group 17"/>
          <p:cNvGrpSpPr/>
          <p:nvPr/>
        </p:nvGrpSpPr>
        <p:grpSpPr>
          <a:xfrm>
            <a:off x="2971800" y="2133600"/>
            <a:ext cx="3581032" cy="1475228"/>
            <a:chOff x="1345550" y="2555966"/>
            <a:chExt cx="3581032" cy="1475228"/>
          </a:xfrm>
        </p:grpSpPr>
        <p:grpSp>
          <p:nvGrpSpPr>
            <p:cNvPr id="8" name="Group 7"/>
            <p:cNvGrpSpPr/>
            <p:nvPr/>
          </p:nvGrpSpPr>
          <p:grpSpPr>
            <a:xfrm>
              <a:off x="1981200" y="2555966"/>
              <a:ext cx="1820627" cy="463731"/>
              <a:chOff x="1981200" y="2555966"/>
              <a:chExt cx="1820627" cy="463731"/>
            </a:xfrm>
          </p:grpSpPr>
          <p:sp>
            <p:nvSpPr>
              <p:cNvPr id="6" name="Rounded Rectangle 5"/>
              <p:cNvSpPr/>
              <p:nvPr/>
            </p:nvSpPr>
            <p:spPr>
              <a:xfrm>
                <a:off x="2514600" y="2562497"/>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000103" y="25559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81200" y="2590800"/>
                <a:ext cx="1820627" cy="369332"/>
              </a:xfrm>
              <a:prstGeom prst="rect">
                <a:avLst/>
              </a:prstGeom>
              <a:noFill/>
            </p:spPr>
            <p:txBody>
              <a:bodyPr wrap="none" rtlCol="0">
                <a:spAutoFit/>
              </a:bodyPr>
              <a:lstStyle/>
              <a:p>
                <a:r>
                  <a:rPr lang="en-US" dirty="0"/>
                  <a:t>sim ( cat ,  dog   ) </a:t>
                </a:r>
              </a:p>
            </p:txBody>
          </p:sp>
        </p:grpSp>
        <p:cxnSp>
          <p:nvCxnSpPr>
            <p:cNvPr id="10" name="Straight Arrow Connector 9"/>
            <p:cNvCxnSpPr>
              <a:endCxn id="6" idx="2"/>
            </p:cNvCxnSpPr>
            <p:nvPr/>
          </p:nvCxnSpPr>
          <p:spPr>
            <a:xfrm flipV="1">
              <a:off x="2514600" y="3019697"/>
              <a:ext cx="228600" cy="63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H="1" flipV="1">
              <a:off x="3266803" y="3013166"/>
              <a:ext cx="266700" cy="64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47624" y="3657600"/>
              <a:ext cx="1578958" cy="369332"/>
            </a:xfrm>
            <a:prstGeom prst="rect">
              <a:avLst/>
            </a:prstGeom>
            <a:noFill/>
          </p:spPr>
          <p:txBody>
            <a:bodyPr wrap="none" rtlCol="0">
              <a:spAutoFit/>
            </a:bodyPr>
            <a:lstStyle/>
            <a:p>
              <a:r>
                <a:rPr lang="en-US" dirty="0"/>
                <a:t>Vector for </a:t>
              </a:r>
              <a:r>
                <a:rPr lang="en-US" i="1" dirty="0"/>
                <a:t>dog</a:t>
              </a:r>
            </a:p>
          </p:txBody>
        </p:sp>
        <p:sp>
          <p:nvSpPr>
            <p:cNvPr id="17" name="Rectangle 16"/>
            <p:cNvSpPr/>
            <p:nvPr/>
          </p:nvSpPr>
          <p:spPr>
            <a:xfrm>
              <a:off x="1345550" y="3661862"/>
              <a:ext cx="1507720" cy="369332"/>
            </a:xfrm>
            <a:prstGeom prst="rect">
              <a:avLst/>
            </a:prstGeom>
          </p:spPr>
          <p:txBody>
            <a:bodyPr wrap="none">
              <a:spAutoFit/>
            </a:bodyPr>
            <a:lstStyle/>
            <a:p>
              <a:r>
                <a:rPr lang="en-US" dirty="0"/>
                <a:t>Vector for </a:t>
              </a:r>
              <a:r>
                <a:rPr lang="en-US" i="1" dirty="0"/>
                <a:t>cat</a:t>
              </a:r>
            </a:p>
          </p:txBody>
        </p:sp>
      </p:grpSp>
      <p:grpSp>
        <p:nvGrpSpPr>
          <p:cNvPr id="44" name="Group 43"/>
          <p:cNvGrpSpPr/>
          <p:nvPr/>
        </p:nvGrpSpPr>
        <p:grpSpPr>
          <a:xfrm>
            <a:off x="3081346" y="4419182"/>
            <a:ext cx="5663269" cy="2406516"/>
            <a:chOff x="3081346" y="4419182"/>
            <a:chExt cx="5663269" cy="2406516"/>
          </a:xfrm>
        </p:grpSpPr>
        <p:sp>
          <p:nvSpPr>
            <p:cNvPr id="25" name="TextBox 24"/>
            <p:cNvSpPr txBox="1"/>
            <p:nvPr/>
          </p:nvSpPr>
          <p:spPr>
            <a:xfrm>
              <a:off x="3081346" y="4419182"/>
              <a:ext cx="3090013" cy="677108"/>
            </a:xfrm>
            <a:prstGeom prst="rect">
              <a:avLst/>
            </a:prstGeom>
            <a:noFill/>
          </p:spPr>
          <p:txBody>
            <a:bodyPr wrap="none" rtlCol="0">
              <a:spAutoFit/>
            </a:bodyPr>
            <a:lstStyle/>
            <a:p>
              <a:r>
                <a:rPr lang="en-US" sz="2000" dirty="0"/>
                <a:t>p( cat  |  please   feed   the )</a:t>
              </a:r>
            </a:p>
            <a:p>
              <a:endParaRPr lang="en-US" dirty="0"/>
            </a:p>
          </p:txBody>
        </p:sp>
        <p:cxnSp>
          <p:nvCxnSpPr>
            <p:cNvPr id="28" name="Straight Arrow Connector 27"/>
            <p:cNvCxnSpPr/>
            <p:nvPr/>
          </p:nvCxnSpPr>
          <p:spPr>
            <a:xfrm flipV="1">
              <a:off x="4780348" y="4936770"/>
              <a:ext cx="225409" cy="49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82698" y="5427770"/>
              <a:ext cx="5361917" cy="646331"/>
            </a:xfrm>
            <a:prstGeom prst="rect">
              <a:avLst/>
            </a:prstGeom>
          </p:spPr>
          <p:txBody>
            <a:bodyPr wrap="none">
              <a:spAutoFit/>
            </a:bodyPr>
            <a:lstStyle/>
            <a:p>
              <a:r>
                <a:rPr lang="en-US" dirty="0"/>
                <a:t>Concatenate these 3 vectors together, use that as input</a:t>
              </a:r>
              <a:br>
                <a:rPr lang="en-US" dirty="0"/>
              </a:br>
              <a:r>
                <a:rPr lang="en-US" dirty="0"/>
                <a:t>vector to a feed forward neural network</a:t>
              </a:r>
              <a:endParaRPr lang="en-US" i="1" dirty="0"/>
            </a:p>
          </p:txBody>
        </p:sp>
        <p:cxnSp>
          <p:nvCxnSpPr>
            <p:cNvPr id="33" name="Straight Arrow Connector 32"/>
            <p:cNvCxnSpPr/>
            <p:nvPr/>
          </p:nvCxnSpPr>
          <p:spPr>
            <a:xfrm flipV="1">
              <a:off x="4830058" y="4960397"/>
              <a:ext cx="808742" cy="47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79520" y="4987995"/>
              <a:ext cx="244880" cy="44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3195646" y="4877722"/>
              <a:ext cx="263653" cy="135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357889" y="6179367"/>
              <a:ext cx="5280290" cy="646331"/>
            </a:xfrm>
            <a:prstGeom prst="rect">
              <a:avLst/>
            </a:prstGeom>
          </p:spPr>
          <p:txBody>
            <a:bodyPr wrap="square">
              <a:spAutoFit/>
            </a:bodyPr>
            <a:lstStyle/>
            <a:p>
              <a:r>
                <a:rPr lang="en-US" dirty="0"/>
                <a:t>Compute the probability of all words in </a:t>
              </a:r>
              <a:r>
                <a:rPr lang="en-US"/>
                <a:t>the vocabulary with </a:t>
              </a:r>
              <a:r>
                <a:rPr lang="en-US" dirty="0"/>
                <a:t>a </a:t>
              </a:r>
              <a:r>
                <a:rPr lang="en-US" dirty="0" err="1"/>
                <a:t>softmax</a:t>
              </a:r>
              <a:r>
                <a:rPr lang="en-US" dirty="0"/>
                <a:t> on the output layer</a:t>
              </a:r>
              <a:endParaRPr lang="en-US" i="1" dirty="0"/>
            </a:p>
          </p:txBody>
        </p:sp>
      </p:grpSp>
    </p:spTree>
    <p:extLst>
      <p:ext uri="{BB962C8B-B14F-4D97-AF65-F5344CB8AC3E}">
        <p14:creationId xmlns:p14="http://schemas.microsoft.com/office/powerpoint/2010/main" val="161917912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40587</TotalTime>
  <Words>3611</Words>
  <Application>Microsoft Macintosh PowerPoint</Application>
  <PresentationFormat>On-screen Show (4:3)</PresentationFormat>
  <Paragraphs>248</Paragraphs>
  <Slides>43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Calibri Light</vt:lpstr>
      <vt:lpstr>Cambria Math</vt:lpstr>
      <vt:lpstr>Times</vt:lpstr>
      <vt:lpstr>Retrospect</vt:lpstr>
      <vt:lpstr>Neural Networks  part 3</vt:lpstr>
      <vt:lpstr>Language Modeling </vt:lpstr>
      <vt:lpstr>Curse of dimensionality / sparse statistics </vt:lpstr>
      <vt:lpstr>Chain rule</vt:lpstr>
      <vt:lpstr>N-gram Language Models</vt:lpstr>
      <vt:lpstr>Probability tables</vt:lpstr>
      <vt:lpstr>Unseen sequences</vt:lpstr>
      <vt:lpstr>Alternate idea</vt:lpstr>
      <vt:lpstr>Similarity of words / contexts</vt:lpstr>
      <vt:lpstr>Neural network with embeddings as input</vt:lpstr>
      <vt:lpstr>A Neural Probabilistic LM</vt:lpstr>
      <vt:lpstr>A Neural Probabilistic LM</vt:lpstr>
      <vt:lpstr>Neural net that learns embeddings</vt:lpstr>
      <vt:lpstr>One-hot vectors</vt:lpstr>
      <vt:lpstr>Forward pass</vt:lpstr>
      <vt:lpstr>Training the neural LM</vt:lpstr>
      <vt:lpstr>Training</vt:lpstr>
      <vt:lpstr>Training the neural LM</vt:lpstr>
      <vt:lpstr>Learned embeddings</vt:lpstr>
      <vt:lpstr>Advantages of NN LMs</vt:lpstr>
      <vt:lpstr>Disadvantage of FF-NN</vt:lpstr>
      <vt:lpstr>Recurrent Neural Networks</vt:lpstr>
      <vt:lpstr>Memory</vt:lpstr>
      <vt:lpstr>RNN as a feedforward network</vt:lpstr>
      <vt:lpstr>Forward inference</vt:lpstr>
      <vt:lpstr>Unrolled RNN</vt:lpstr>
      <vt:lpstr>Training RNNs</vt:lpstr>
      <vt:lpstr>Training RNNs</vt:lpstr>
      <vt:lpstr>Backpropagation of errors</vt:lpstr>
      <vt:lpstr>Recurrent Neural Language Models</vt:lpstr>
      <vt:lpstr>Autoregressive generation with an RNN LM</vt:lpstr>
      <vt:lpstr>Tag Sequences</vt:lpstr>
      <vt:lpstr>Sequence Classifiers</vt:lpstr>
      <vt:lpstr>Stacked RNNs</vt:lpstr>
      <vt:lpstr>Bidirectional RNNs</vt:lpstr>
      <vt:lpstr>Bidirectional RNNs for sequence classification</vt:lpstr>
      <vt:lpstr>Current state of the art neural LMs</vt:lpstr>
      <vt:lpstr>PowerPoint Presentation</vt:lpstr>
      <vt:lpstr>PowerPoint Presentation</vt:lpstr>
      <vt:lpstr>PowerPoint Presentation</vt:lpstr>
      <vt:lpstr>PowerPoint Presentation</vt:lpstr>
      <vt:lpstr>What you can do next at Penn</vt:lpstr>
      <vt:lpstr>Thank you!</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2072</cp:revision>
  <cp:lastPrinted>2019-11-21T18:40:01Z</cp:lastPrinted>
  <dcterms:created xsi:type="dcterms:W3CDTF">2009-06-12T17:14:38Z</dcterms:created>
  <dcterms:modified xsi:type="dcterms:W3CDTF">2020-01-20T16:38:07Z</dcterms:modified>
</cp:coreProperties>
</file>